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9" r:id="rId19"/>
    <p:sldId id="275" r:id="rId20"/>
    <p:sldId id="274" r:id="rId21"/>
    <p:sldId id="277" r:id="rId22"/>
    <p:sldId id="276" r:id="rId23"/>
    <p:sldId id="280" r:id="rId2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wenaëlle KLIMENKO" initials="GK" lastIdx="22" clrIdx="0">
    <p:extLst>
      <p:ext uri="{19B8F6BF-5375-455C-9EA6-DF929625EA0E}">
        <p15:presenceInfo xmlns:p15="http://schemas.microsoft.com/office/powerpoint/2012/main" userId="S::gwenaelle.klimenko@cap-atlantique.fr::30f087dd-8e76-482f-be5d-bf303f9c49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472C4"/>
    <a:srgbClr val="FF7C80"/>
    <a:srgbClr val="FFFFFF"/>
    <a:srgbClr val="605CA8"/>
    <a:srgbClr val="666666"/>
    <a:srgbClr val="FF9999"/>
    <a:srgbClr val="FF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FA66F-57C8-4259-8A1B-395318CC7406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92733-22BA-4B8C-9E94-2D7D54A68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81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6751E-D607-450E-B250-CB3F43EEE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505743-0F80-44AB-8C4F-A1FA77FA1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59F796-2215-4B74-96E7-BB53E4A8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EF6F-C3E9-41D5-8373-722DDB7D6B4B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B63288-F6B1-408E-A512-8B739C44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8F55AA-5BF7-4F31-8B11-76D8E008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28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D9768-7D54-4D81-B491-F3A00DEA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0219C1-E276-4EA1-B260-A919E3F5D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B49F19-D66E-4EB7-9696-7CE22351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F5E5-73C8-4033-A9DF-52FA1E44E4AD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576690-DD75-4CFD-B5CD-D6FC224F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399291-AE0F-4299-92B5-556EA468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95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9FB650-EFEB-417D-ADCD-8D360B2C4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5B060D-B6CD-497B-96BD-09794EF2C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45C0E6-291D-4A35-B946-46D2B35F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D1A6-50B6-4E7E-BB64-8D6EC08D6852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062207-6C9F-4F09-BB6F-17CFC8D6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E408C-443A-4279-90E4-7516998A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1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3BD44-3551-46E3-9FAA-AFEEA963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ACC446-047D-4CD9-87EC-B2187DC46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C0D47-6697-4311-91EE-DF2D27D2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BED1-F724-4D1B-A5C7-285BB0C31377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B7AFF6-B65B-4713-96F6-F3A74B90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72E459-8AA2-4735-BA96-8B5F5923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88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AD2DE-C3DB-4C2B-93AF-21B731C7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3E3BE0-865F-400B-A525-C1986622C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15C1B6-2D23-422F-965F-9231307E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B4B8-563B-4CAE-8C19-CE2AC4B10F97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14DC84-FCDA-4231-831C-717846AA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0A8B2A-FF5D-454A-80EB-CEC6A32D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02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021E5-BDB5-4B87-84F1-8E618BE3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16F7A5-1979-4076-B437-F2CCC51B5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4A9F2F-5D53-4D44-8EB4-E790ED6D5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131306-17BD-4FDB-88C3-CDA47480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A510-456E-407F-B13D-A22184D6D1A0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77B1B9-E94A-426B-BFF4-D589781D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B4AB9F-C0AE-4AF5-A9D1-E9D58358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FABDE9-E9D6-40DD-940F-FE0BC19A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A08DE0-9070-4285-9487-6925BF755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24C83F-6765-4F9D-BCA3-049BCEE55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6EFA75-D9FA-4C7F-B62B-AE2BCF2C9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65632E-B203-41F3-807E-4C8EE4931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2070A4-95A9-4D64-87CA-5A00C05D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5C2A-7F78-440A-97D2-1CCA5336CE29}" type="datetime1">
              <a:rPr lang="fr-FR" smtClean="0"/>
              <a:t>16/12/2021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311085-40C8-43C1-8EF3-397E59B6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636C33-4A4A-49F8-B6D2-EE7519CA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1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CCE1C-A863-4214-ABA9-3EB72D8C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D5430F-C2D4-4210-A633-89CE13AB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38DC-8705-4105-9AC9-FD1DC0C7853E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5DE930-93AA-40C2-87C8-526C916C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3518DE-78A6-494D-95C1-4A6819EF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37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0CCD95-298C-4817-B933-A580BF61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1078-5A3C-4FCA-940F-79A8070C07BA}" type="datetime1">
              <a:rPr lang="fr-FR" smtClean="0"/>
              <a:t>16/12/2021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21847D-C121-48CC-8CC5-069C4DB8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7A2303-D99A-4E90-B37E-BA5A66F5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39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C2ACC-01CD-4C04-B043-8E94F42F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14A7DB-497A-4D2C-846D-AA9B03868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1CA1D0-7461-49D5-896A-B3EDEB59C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295414-3066-4C2D-BFB8-BE68AD6B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BB3F-A06A-4343-916F-0B309192E874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965B56-8C8B-4E21-A1FA-C1679057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F19F4F-C4C0-4FE5-8D38-6FB4B8A6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50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38218-E46B-439C-86E7-0E51E970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5230E6-5086-42ED-9B02-BE656FDFD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F2A90D-45C6-4D90-9ADD-DC370DF2D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27117C-EA02-47E6-B138-321C6965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BFC-9D45-4589-BDEC-D35A6AE30C3D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8D2BAA-24FA-4D4F-9C8A-57444627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CB062D-4574-4D90-854F-D3B3570B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49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7D9DBC-49E6-483B-A36F-06AFC8B0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19317F-DAF5-4052-B592-375E3D27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3C1495-EAFC-4F22-86E8-7479C3C30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EE64E-A70E-4106-8908-D40AB97012FC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D5B9A0-FF1B-4873-B3FA-D2FA07C61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D44B90-78E5-4C65-8274-31E9131E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52D1E-2C5A-4D24-AD7E-11854A598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78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109" y="166402"/>
            <a:ext cx="2699771" cy="9204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26892E9-8846-D24A-9BAA-504D7DA803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21" y="337964"/>
            <a:ext cx="2978719" cy="947255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0007D03-900B-1C45-95F2-6F0A4C5782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0"/>
          <a:stretch/>
        </p:blipFill>
        <p:spPr>
          <a:xfrm>
            <a:off x="368596" y="287538"/>
            <a:ext cx="962128" cy="94725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F626DE86-B52F-204B-AC21-B518836D2079}"/>
              </a:ext>
            </a:extLst>
          </p:cNvPr>
          <p:cNvSpPr txBox="1">
            <a:spLocks/>
          </p:cNvSpPr>
          <p:nvPr/>
        </p:nvSpPr>
        <p:spPr>
          <a:xfrm>
            <a:off x="0" y="1184366"/>
            <a:ext cx="12192000" cy="56736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21A138-DD59-45A9-95B8-A84395DA5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202" y="2515295"/>
            <a:ext cx="5242557" cy="3620034"/>
          </a:xfrm>
        </p:spPr>
        <p:txBody>
          <a:bodyPr vert="horz" lIns="0" tIns="0" rIns="0" bIns="0" anchor="ctr" anchorCtr="0">
            <a:normAutofit/>
          </a:bodyPr>
          <a:lstStyle/>
          <a:p>
            <a:pPr>
              <a:spcAft>
                <a:spcPts val="2400"/>
              </a:spcAft>
            </a:pPr>
            <a:r>
              <a:rPr lang="fr-FR" sz="3600" dirty="0">
                <a:solidFill>
                  <a:schemeClr val="accent5"/>
                </a:solidFill>
                <a:latin typeface="cookies&amp;milk" pitchFamily="2" charset="0"/>
                <a:cs typeface="Apple Chancery" panose="03020702040506060504" pitchFamily="66" charset="-79"/>
              </a:rPr>
              <a:t>GUIDE D’UTILISATION</a:t>
            </a:r>
            <a:r>
              <a:rPr lang="fr-FR" sz="3100" b="1" dirty="0">
                <a:solidFill>
                  <a:schemeClr val="bg1"/>
                </a:solidFill>
              </a:rPr>
              <a:t/>
            </a:r>
            <a:br>
              <a:rPr lang="fr-FR" sz="3100" b="1" dirty="0">
                <a:solidFill>
                  <a:schemeClr val="bg1"/>
                </a:solidFill>
              </a:rPr>
            </a:br>
            <a:r>
              <a:rPr lang="fr-FR" sz="3100" dirty="0">
                <a:solidFill>
                  <a:schemeClr val="bg1"/>
                </a:solidFill>
                <a:latin typeface="Century Gothic" panose="020B0502020202020204" pitchFamily="34" charset="0"/>
              </a:rPr>
              <a:t>des démarches d’Urbanisme en ligne pour les professionnels</a:t>
            </a:r>
            <a:r>
              <a:rPr lang="fr-FR" sz="4000" b="1" dirty="0"/>
              <a:t/>
            </a:r>
            <a:br>
              <a:rPr lang="fr-FR" sz="4000" b="1" dirty="0"/>
            </a:br>
            <a:endParaRPr lang="fr-FR" sz="4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E8051B-EA7A-534A-B995-46717359C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4" y="1772649"/>
            <a:ext cx="5924988" cy="3945763"/>
          </a:xfrm>
          <a:prstGeom prst="rect">
            <a:avLst/>
          </a:prstGeom>
          <a:effectLst>
            <a:outerShdw sx="1000" sy="1000" algn="ctr" rotWithShape="0">
              <a:schemeClr val="bg1"/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1930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359BE79-FCB8-46B0-AE0D-B91BD6DF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66916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Saisie d’un dossier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921F0B-9355-4FE0-8F2B-5B5E078ABA1B}"/>
              </a:ext>
            </a:extLst>
          </p:cNvPr>
          <p:cNvSpPr txBox="1"/>
          <p:nvPr/>
        </p:nvSpPr>
        <p:spPr>
          <a:xfrm>
            <a:off x="628599" y="1188089"/>
            <a:ext cx="10943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Lors du remplissage du formulaire, si je dépose à mon nom : je clique sur </a:t>
            </a:r>
            <a:r>
              <a:rPr lang="fr-FR" b="1" dirty="0"/>
              <a:t>Renseigner mes informations</a:t>
            </a:r>
            <a:r>
              <a:rPr lang="fr-FR" dirty="0"/>
              <a:t>.</a:t>
            </a:r>
          </a:p>
          <a:p>
            <a:r>
              <a:rPr lang="fr-FR" dirty="0"/>
              <a:t>Sinon, je complète et valide ensuite chaque page du formulaire en ligne correspondant au </a:t>
            </a:r>
            <a:r>
              <a:rPr lang="fr-FR" dirty="0" err="1"/>
              <a:t>cerfa</a:t>
            </a:r>
            <a:r>
              <a:rPr lang="fr-FR" dirty="0"/>
              <a:t> sélectionné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BA2469-5A8B-41DF-BF2D-B9101A8C1A56}"/>
              </a:ext>
            </a:extLst>
          </p:cNvPr>
          <p:cNvSpPr/>
          <p:nvPr/>
        </p:nvSpPr>
        <p:spPr>
          <a:xfrm>
            <a:off x="2163097" y="3195484"/>
            <a:ext cx="1661651" cy="233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062DAA-4126-4324-B374-213416C52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1" y="2040108"/>
            <a:ext cx="9400304" cy="40563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C213D4-6C67-4661-AAEA-B668F98D88E5}"/>
              </a:ext>
            </a:extLst>
          </p:cNvPr>
          <p:cNvSpPr/>
          <p:nvPr/>
        </p:nvSpPr>
        <p:spPr>
          <a:xfrm>
            <a:off x="2402253" y="3236580"/>
            <a:ext cx="1661651" cy="233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BBFFE8-79DB-464B-9E79-F29A4915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3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DCBC607-5ACD-484A-AE88-182E6F528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4" y="1001434"/>
            <a:ext cx="7806814" cy="528907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08D51E0-6B21-4A4F-8308-635CEBFC6DDB}"/>
              </a:ext>
            </a:extLst>
          </p:cNvPr>
          <p:cNvSpPr txBox="1"/>
          <p:nvPr/>
        </p:nvSpPr>
        <p:spPr>
          <a:xfrm>
            <a:off x="2035277" y="8167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Saisie d’un dossier – Pièces numériques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8057306-E6D9-4F3A-A2A8-58803A8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66916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Saisie d’un dossier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292508-AF52-476D-9443-31BBAE76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0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2790-68E5-438C-BEC9-49BCC6D4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8456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Saisie d’un dossier – Pièces numériques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1498CD-8F72-4A83-ADBC-0C26CEAEB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920750"/>
            <a:ext cx="9494889" cy="578485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05060C-6865-4503-A622-ABE12656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69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0191B3E-EC5D-4BA7-8333-93396BE0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141"/>
            <a:ext cx="12192000" cy="811763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Saisie d’un dossier – Transmission du dossier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14DDEB4-DA19-4F94-A49B-2C6C2F22B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" b="72952"/>
          <a:stretch/>
        </p:blipFill>
        <p:spPr>
          <a:xfrm>
            <a:off x="541004" y="1165126"/>
            <a:ext cx="8799846" cy="15066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ADDAB1-863F-4BBE-83FB-C4F0079E7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98955"/>
            <a:ext cx="7233216" cy="3925246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00CDFE6C-9D1A-40F5-BB01-E22885C3028E}"/>
              </a:ext>
            </a:extLst>
          </p:cNvPr>
          <p:cNvSpPr/>
          <p:nvPr/>
        </p:nvSpPr>
        <p:spPr>
          <a:xfrm>
            <a:off x="3808932" y="6303823"/>
            <a:ext cx="989763" cy="470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2E69EBA-A0EB-417C-8D4F-CBA599AD4CE6}"/>
              </a:ext>
            </a:extLst>
          </p:cNvPr>
          <p:cNvSpPr/>
          <p:nvPr/>
        </p:nvSpPr>
        <p:spPr>
          <a:xfrm>
            <a:off x="2126055" y="5692874"/>
            <a:ext cx="271197" cy="5693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029E5E7-CEB2-4DBE-A859-C5D02762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35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CDBAA8D-9F0D-4F0D-B2B1-3E4C53A4A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588" y="1079858"/>
            <a:ext cx="7785694" cy="440654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16D511A-E7A9-4EF5-8069-26B6EC19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522"/>
            <a:ext cx="12192000" cy="660451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Saisie d’un dossier – Transmission du dossier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5D1873-117F-4851-8396-D82A8AC6E826}"/>
              </a:ext>
            </a:extLst>
          </p:cNvPr>
          <p:cNvSpPr txBox="1"/>
          <p:nvPr/>
        </p:nvSpPr>
        <p:spPr>
          <a:xfrm>
            <a:off x="0" y="5748645"/>
            <a:ext cx="12192000" cy="923330"/>
          </a:xfrm>
          <a:prstGeom prst="rect">
            <a:avLst/>
          </a:prstGeom>
          <a:gradFill flip="none" rotWithShape="1">
            <a:gsLst>
              <a:gs pos="27000">
                <a:srgbClr val="FF7C80"/>
              </a:gs>
              <a:gs pos="42000">
                <a:srgbClr val="FF9999"/>
              </a:gs>
              <a:gs pos="91000">
                <a:schemeClr val="accent1">
                  <a:lumMod val="0"/>
                  <a:lumOff val="10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dirty="0"/>
              <a:t>Si une erreur s’affiche, il convient de ne pas ressaisir la demande mais de transmettre l’information à :</a:t>
            </a:r>
          </a:p>
          <a:p>
            <a:r>
              <a:rPr lang="fr-FR" b="1" dirty="0"/>
              <a:t> secretariat.serviceurbanisme@ville-guerande.fr</a:t>
            </a: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58CFD5-2E0E-4BC7-9B75-C7735DD4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14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22663" y="6122020"/>
            <a:ext cx="4750420" cy="36799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 urbanisme de la commune</a:t>
            </a:r>
          </a:p>
        </p:txBody>
      </p:sp>
    </p:spTree>
    <p:extLst>
      <p:ext uri="{BB962C8B-B14F-4D97-AF65-F5344CB8AC3E}">
        <p14:creationId xmlns:p14="http://schemas.microsoft.com/office/powerpoint/2010/main" val="15760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F036294-9E49-4355-A89C-FDAA725B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746288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Saisie d’un dossier – Accusée d’Enregistrement Electronique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8402F6-6065-4686-A4B1-017258F401BD}"/>
              </a:ext>
            </a:extLst>
          </p:cNvPr>
          <p:cNvSpPr txBox="1"/>
          <p:nvPr/>
        </p:nvSpPr>
        <p:spPr>
          <a:xfrm>
            <a:off x="462115" y="1032387"/>
            <a:ext cx="778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Je reçois un accusé d’ enregistrement automatique électronique (AEE)</a:t>
            </a:r>
          </a:p>
          <a:p>
            <a:r>
              <a:rPr lang="fr-FR" sz="1400" dirty="0">
                <a:highlight>
                  <a:srgbClr val="FFFFFF"/>
                </a:highlight>
              </a:rPr>
              <a:t>Celui-ci me signale que mon dossier a bien été déposé sur le guichet unique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99CDEC-6E1C-4127-9476-176F1EF2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5" y="2265922"/>
            <a:ext cx="9157373" cy="355969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688DFC7-5C47-43F9-B8CD-D19F282B50B9}"/>
              </a:ext>
            </a:extLst>
          </p:cNvPr>
          <p:cNvSpPr txBox="1"/>
          <p:nvPr/>
        </p:nvSpPr>
        <p:spPr>
          <a:xfrm>
            <a:off x="1312164" y="2879975"/>
            <a:ext cx="5170932" cy="246221"/>
          </a:xfrm>
          <a:prstGeom prst="rect">
            <a:avLst/>
          </a:prstGeom>
          <a:solidFill>
            <a:srgbClr val="666666"/>
          </a:solidFill>
        </p:spPr>
        <p:txBody>
          <a:bodyPr wrap="square">
            <a:spAutoFit/>
          </a:bodyPr>
          <a:lstStyle/>
          <a:p>
            <a:r>
              <a:rPr lang="fr-FR" sz="1000" dirty="0"/>
              <a:t>MOEABC &lt;</a:t>
            </a:r>
            <a:r>
              <a:rPr lang="fr-FR" sz="1000" u="sng" dirty="0"/>
              <a:t>etude_ABC@XXXXXX.fr&gt;</a:t>
            </a: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8C4D6B-E5A2-416C-AF7E-4D58CA6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15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312164" y="4839629"/>
            <a:ext cx="750812" cy="1338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XXXX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3112" y="2687444"/>
            <a:ext cx="936703" cy="1925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Ville de XXX</a:t>
            </a:r>
          </a:p>
        </p:txBody>
      </p:sp>
    </p:spTree>
    <p:extLst>
      <p:ext uri="{BB962C8B-B14F-4D97-AF65-F5344CB8AC3E}">
        <p14:creationId xmlns:p14="http://schemas.microsoft.com/office/powerpoint/2010/main" val="172443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1F2BC25-4CF8-4F47-8F01-4A120EBA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6759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Saisie d’un dossier – Accusé de Réception Electronique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D48775-6CF3-4D11-A2D7-04BD085964AC}"/>
              </a:ext>
            </a:extLst>
          </p:cNvPr>
          <p:cNvSpPr txBox="1"/>
          <p:nvPr/>
        </p:nvSpPr>
        <p:spPr>
          <a:xfrm>
            <a:off x="339634" y="882373"/>
            <a:ext cx="111147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Je reçois un accusé de réception électronique (ARE) : le récépissé de dépôt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Ce mail arrivera quelques minutes après l’accusé d’enregistrement électronique dans le cas d’un dépôt sans anomalie majeure.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Si une erreur est survenue, un autre email me l’indiquera. Dans ce cas, il convient de contacter :  </a:t>
            </a:r>
            <a:r>
              <a:rPr lang="fr-FR" sz="1400" b="1" dirty="0"/>
              <a:t>secretariat.serviceurbanisme@ville-guerande.fr</a:t>
            </a:r>
          </a:p>
          <a:p>
            <a:endParaRPr lang="fr-FR" sz="1400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5B276AE7-B3C3-4778-8726-2C00A5956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587" y="1962150"/>
            <a:ext cx="9847395" cy="4591050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B0245F-49F0-442C-A7E7-E8C9F407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16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568548" y="2468880"/>
            <a:ext cx="1104314" cy="147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MOE ABC@XXX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693" y="6281225"/>
            <a:ext cx="502919" cy="173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719081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E36E3C4-0A6D-4E82-8018-D7BEC7854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36" y="845114"/>
            <a:ext cx="8705850" cy="990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5029F1-1742-4249-9E96-7C104887E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36" y="1914373"/>
            <a:ext cx="8877300" cy="3914775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A5385062-3ECE-4238-9444-CF47A2BDF5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093677" cy="519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Guichet Unique – le dépôt rapide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D9C5C37-5780-4B02-B3F1-79C579884DC5}"/>
              </a:ext>
            </a:extLst>
          </p:cNvPr>
          <p:cNvSpPr/>
          <p:nvPr/>
        </p:nvSpPr>
        <p:spPr>
          <a:xfrm>
            <a:off x="268236" y="3706761"/>
            <a:ext cx="1484364" cy="322314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CFD91E2-55EC-4103-B0ED-99558A5FF416}"/>
              </a:ext>
            </a:extLst>
          </p:cNvPr>
          <p:cNvSpPr/>
          <p:nvPr/>
        </p:nvSpPr>
        <p:spPr>
          <a:xfrm>
            <a:off x="2253122" y="3230975"/>
            <a:ext cx="2368039" cy="4757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62AB5D-4E34-4D8D-A569-E697077F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17</a:t>
            </a:fld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2412609" y="3338742"/>
            <a:ext cx="865163" cy="26025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921826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A6D90263-2B69-486B-B7C9-F8C497B3AC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093677" cy="519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Guichet Unique – le dépôt rapide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34E75F-D665-4AB7-ABCE-011FDA3909E2}"/>
              </a:ext>
            </a:extLst>
          </p:cNvPr>
          <p:cNvSpPr txBox="1"/>
          <p:nvPr/>
        </p:nvSpPr>
        <p:spPr>
          <a:xfrm>
            <a:off x="364285" y="5671354"/>
            <a:ext cx="110711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Comme pour les autres dossiers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Un message de confirmation apparaît une fois le traitement terminé. Vous recevrez un mail accusant l’enregistrement électronique automatique (AEE) ainsi qu’un accusé de réception électronique (ARE).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 Si une erreur est survenue, un autre email me l’indiquera. Dans ce cas, il convient de contacter :  </a:t>
            </a:r>
            <a:r>
              <a:rPr lang="fr-FR" sz="1400" b="1" dirty="0"/>
              <a:t>secretariat.serviceurbanisme@ville-guerande.fr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352C9E-6B5A-4378-90D5-D97C3594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4809" y="6356350"/>
            <a:ext cx="2743200" cy="365125"/>
          </a:xfrm>
        </p:spPr>
        <p:txBody>
          <a:bodyPr/>
          <a:lstStyle/>
          <a:p>
            <a:fld id="{B9052D1E-2C5A-4D24-AD7E-11854A5980AC}" type="slidenum">
              <a:rPr lang="fr-FR" smtClean="0"/>
              <a:t>18</a:t>
            </a:fld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8E7B19A9-A5D6-43B6-A1E1-2CC95584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916118D-07A3-4001-A6B7-4612132D2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8" y="709066"/>
            <a:ext cx="5985163" cy="4782902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A1C3F190-ABD9-42F4-834A-BB2552BD9658}"/>
              </a:ext>
            </a:extLst>
          </p:cNvPr>
          <p:cNvSpPr/>
          <p:nvPr/>
        </p:nvSpPr>
        <p:spPr>
          <a:xfrm>
            <a:off x="2986811" y="5111484"/>
            <a:ext cx="1232851" cy="470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E820B08-2F17-4B6A-A6E6-18D91742B4FA}"/>
              </a:ext>
            </a:extLst>
          </p:cNvPr>
          <p:cNvSpPr/>
          <p:nvPr/>
        </p:nvSpPr>
        <p:spPr>
          <a:xfrm>
            <a:off x="756592" y="4364841"/>
            <a:ext cx="271197" cy="5693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0382250" y="6356350"/>
            <a:ext cx="742950" cy="25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1528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751E6C-8A2C-4EFD-9917-AA1E6DE4A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165983-28BD-4BB8-A4D9-C24E5ED1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5" y="1825625"/>
            <a:ext cx="10350561" cy="382792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60CDFDB-8247-440E-A56C-0975D75D67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5494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Guichet Unique – Les autres menus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998798-6829-4289-8228-0855AA78B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549422"/>
            <a:ext cx="9286875" cy="109537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614431DC-90F1-4722-9F2D-625F27C01A18}"/>
              </a:ext>
            </a:extLst>
          </p:cNvPr>
          <p:cNvSpPr/>
          <p:nvPr/>
        </p:nvSpPr>
        <p:spPr>
          <a:xfrm>
            <a:off x="563245" y="2638424"/>
            <a:ext cx="1351280" cy="282576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FCD6EDB-5819-4E1E-83C5-A2438BDECEB0}"/>
              </a:ext>
            </a:extLst>
          </p:cNvPr>
          <p:cNvSpPr/>
          <p:nvPr/>
        </p:nvSpPr>
        <p:spPr>
          <a:xfrm>
            <a:off x="10274710" y="3195484"/>
            <a:ext cx="639096" cy="4227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A6CBA3D-C78C-4F08-9EFA-6A9AF776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19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72200" y="3286124"/>
            <a:ext cx="914400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44160 XXXXX</a:t>
            </a:r>
          </a:p>
        </p:txBody>
      </p:sp>
    </p:spTree>
    <p:extLst>
      <p:ext uri="{BB962C8B-B14F-4D97-AF65-F5344CB8AC3E}">
        <p14:creationId xmlns:p14="http://schemas.microsoft.com/office/powerpoint/2010/main" val="414498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C28A2F-4F41-4937-8253-B424AC924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Connexion à l’application 							</a:t>
            </a:r>
          </a:p>
          <a:p>
            <a:pPr lvl="1"/>
            <a:r>
              <a:rPr lang="fr-FR" sz="1800" dirty="0"/>
              <a:t>La création du compte</a:t>
            </a:r>
            <a:r>
              <a:rPr lang="fr-FR" sz="1400" dirty="0"/>
              <a:t>								</a:t>
            </a:r>
            <a:r>
              <a:rPr lang="fr-FR" sz="1800" dirty="0"/>
              <a:t>page 3</a:t>
            </a:r>
            <a:endParaRPr lang="fr-FR" sz="1400" dirty="0"/>
          </a:p>
          <a:p>
            <a:pPr lvl="1"/>
            <a:r>
              <a:rPr lang="fr-FR" sz="1800" dirty="0"/>
              <a:t>La connexion sur le portail							page 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Le guichet unique	</a:t>
            </a:r>
          </a:p>
          <a:p>
            <a:pPr lvl="1"/>
            <a:r>
              <a:rPr lang="fr-FR" sz="1800" dirty="0"/>
              <a:t>La page d’accueil								page 8 </a:t>
            </a:r>
          </a:p>
          <a:p>
            <a:pPr lvl="1"/>
            <a:r>
              <a:rPr lang="fr-FR" sz="1800" dirty="0"/>
              <a:t>La saisie d’un dossier								page 9</a:t>
            </a:r>
          </a:p>
          <a:p>
            <a:pPr lvl="1"/>
            <a:r>
              <a:rPr lang="fr-FR" sz="1800" dirty="0"/>
              <a:t>Les pièces numériques								page 10</a:t>
            </a:r>
          </a:p>
          <a:p>
            <a:pPr lvl="1"/>
            <a:r>
              <a:rPr lang="fr-FR" sz="1800" dirty="0"/>
              <a:t>La transmission du dossier							page 13	</a:t>
            </a:r>
          </a:p>
          <a:p>
            <a:pPr lvl="1"/>
            <a:r>
              <a:rPr lang="fr-FR" sz="1800" dirty="0"/>
              <a:t>L’ Accusé d’Enregistrement Electronique						page 15</a:t>
            </a:r>
          </a:p>
          <a:p>
            <a:pPr lvl="1"/>
            <a:r>
              <a:rPr lang="fr-FR" sz="1800" dirty="0"/>
              <a:t>L’ Accusé de Réception Electronique						page 16</a:t>
            </a:r>
          </a:p>
          <a:p>
            <a:pPr lvl="1"/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Cas particulier : dépôt rapide							page 17	</a:t>
            </a:r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Guichet unique : les autres menus</a:t>
            </a:r>
          </a:p>
          <a:p>
            <a:pPr lvl="1"/>
            <a:r>
              <a:rPr lang="fr-FR" sz="1800" dirty="0"/>
              <a:t>Mes dossiers en cours 								page 19</a:t>
            </a:r>
          </a:p>
          <a:p>
            <a:pPr lvl="1"/>
            <a:r>
              <a:rPr lang="fr-FR" sz="1800" dirty="0"/>
              <a:t>Mes brouillons 								page 21</a:t>
            </a:r>
          </a:p>
          <a:p>
            <a:pPr lvl="1"/>
            <a:r>
              <a:rPr lang="fr-FR" sz="1800" dirty="0"/>
              <a:t>Mes dossiers terminés								page 22</a:t>
            </a:r>
          </a:p>
          <a:p>
            <a:pPr marL="457200" lvl="1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3E2A900-5082-48E1-A681-8FD0A9D07E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8775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 Sommaire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C96E31A-5072-4622-A904-679270BB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000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0A19BF5-1BF9-44C6-8DF0-BE6EED58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4" y="874507"/>
            <a:ext cx="6423034" cy="3041018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F7061DA-E5E9-4ABA-A0E9-381617224AA6}"/>
              </a:ext>
            </a:extLst>
          </p:cNvPr>
          <p:cNvSpPr txBox="1">
            <a:spLocks/>
          </p:cNvSpPr>
          <p:nvPr/>
        </p:nvSpPr>
        <p:spPr>
          <a:xfrm>
            <a:off x="0" y="25400"/>
            <a:ext cx="12192000" cy="6794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Guichet Unique – Mes dossiers en cours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A14B5-166D-4ECA-A7D6-C7EFBAB47247}"/>
              </a:ext>
            </a:extLst>
          </p:cNvPr>
          <p:cNvSpPr/>
          <p:nvPr/>
        </p:nvSpPr>
        <p:spPr>
          <a:xfrm>
            <a:off x="7179162" y="1782389"/>
            <a:ext cx="4574687" cy="21331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7FE1C6-C1A4-4D35-B8CD-11BEDC896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3047822"/>
            <a:ext cx="4412764" cy="367047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0AF886B-64AA-492F-A661-2811279A1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29" y="759909"/>
            <a:ext cx="4336156" cy="2232853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2E3690C-E161-4EBE-92B9-D1EB064DD9AF}"/>
              </a:ext>
            </a:extLst>
          </p:cNvPr>
          <p:cNvCxnSpPr>
            <a:cxnSpLocks/>
          </p:cNvCxnSpPr>
          <p:nvPr/>
        </p:nvCxnSpPr>
        <p:spPr>
          <a:xfrm>
            <a:off x="3686175" y="1000125"/>
            <a:ext cx="16668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EA2A82E-AE1A-4EC9-A1AF-7C4E29A41A65}"/>
              </a:ext>
            </a:extLst>
          </p:cNvPr>
          <p:cNvCxnSpPr>
            <a:cxnSpLocks/>
          </p:cNvCxnSpPr>
          <p:nvPr/>
        </p:nvCxnSpPr>
        <p:spPr>
          <a:xfrm>
            <a:off x="1924050" y="2733675"/>
            <a:ext cx="0" cy="4953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FB9032A-C618-4F87-B35B-4AA6523593D5}"/>
              </a:ext>
            </a:extLst>
          </p:cNvPr>
          <p:cNvSpPr/>
          <p:nvPr/>
        </p:nvSpPr>
        <p:spPr>
          <a:xfrm>
            <a:off x="670170" y="3038966"/>
            <a:ext cx="4171015" cy="20428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C4161E4-8E6E-4AFF-B8F2-99C5B6F330C1}"/>
              </a:ext>
            </a:extLst>
          </p:cNvPr>
          <p:cNvSpPr txBox="1"/>
          <p:nvPr/>
        </p:nvSpPr>
        <p:spPr>
          <a:xfrm>
            <a:off x="6267450" y="4686300"/>
            <a:ext cx="52543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Lorsque votre dossier est « </a:t>
            </a:r>
            <a:r>
              <a:rPr lang="fr-FR" sz="1600" b="1" i="0" u="none" strike="noStrike" dirty="0">
                <a:solidFill>
                  <a:srgbClr val="FF851B"/>
                </a:solidFill>
                <a:effectLst/>
                <a:latin typeface="Source Sans Pro" panose="020B0604020202020204" pitchFamily="34" charset="0"/>
              </a:rPr>
              <a:t>en cours d'instruction </a:t>
            </a:r>
            <a:r>
              <a:rPr lang="fr-FR" sz="1600" i="0" u="none" strike="noStrike" dirty="0">
                <a:effectLst/>
                <a:latin typeface="Source Sans Pro" panose="020B0604020202020204" pitchFamily="34" charset="0"/>
              </a:rPr>
              <a:t>», </a:t>
            </a:r>
          </a:p>
          <a:p>
            <a:r>
              <a:rPr lang="fr-FR" sz="1400" dirty="0"/>
              <a:t>vous ne disposez pas du bouton </a:t>
            </a:r>
          </a:p>
          <a:p>
            <a:endParaRPr lang="fr-FR" sz="1400" dirty="0"/>
          </a:p>
          <a:p>
            <a:r>
              <a:rPr lang="fr-FR" sz="1400" dirty="0"/>
              <a:t>Si le service urbanisme vous demande une pièce, le statut du dossier évolue et passe </a:t>
            </a:r>
            <a:r>
              <a:rPr lang="fr-FR" sz="1600" b="1" dirty="0">
                <a:latin typeface="Source Sans Pro" panose="020B0604020202020204" pitchFamily="34" charset="0"/>
              </a:rPr>
              <a:t>«</a:t>
            </a:r>
            <a:r>
              <a:rPr lang="fr-FR" sz="1600" b="1" dirty="0">
                <a:solidFill>
                  <a:srgbClr val="FF851B"/>
                </a:solidFill>
                <a:latin typeface="Source Sans Pro" panose="020B0604020202020204" pitchFamily="34" charset="0"/>
              </a:rPr>
              <a:t> en attente de pièces </a:t>
            </a:r>
            <a:r>
              <a:rPr lang="fr-FR" sz="1600" b="1" dirty="0">
                <a:latin typeface="Source Sans Pro" panose="020B0604020202020204" pitchFamily="34" charset="0"/>
              </a:rPr>
              <a:t>»</a:t>
            </a:r>
            <a:endParaRPr lang="fr-FR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767E2D67-1337-4624-B725-F27724604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4486" y="4984409"/>
            <a:ext cx="602842" cy="391084"/>
          </a:xfrm>
          <a:prstGeom prst="rect">
            <a:avLst/>
          </a:prstGeom>
        </p:spPr>
      </p:pic>
      <p:sp>
        <p:nvSpPr>
          <p:cNvPr id="35" name="Espace réservé du numéro de diapositive 34">
            <a:extLst>
              <a:ext uri="{FF2B5EF4-FFF2-40B4-BE49-F238E27FC236}">
                <a16:creationId xmlns:a16="http://schemas.microsoft.com/office/drawing/2014/main" id="{EB029924-4A13-44B9-98B6-B8122366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20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695450" y="1402477"/>
            <a:ext cx="409575" cy="1405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4050" y="1543051"/>
            <a:ext cx="1635115" cy="1619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Demande de permis de construire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0826" y="1694364"/>
            <a:ext cx="768340" cy="1511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/>
              <a:t>XXX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3025" y="1999157"/>
            <a:ext cx="581025" cy="1864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/>
              <a:t>XX</a:t>
            </a:r>
          </a:p>
        </p:txBody>
      </p:sp>
      <p:sp>
        <p:nvSpPr>
          <p:cNvPr id="8" name="Rectangle 7"/>
          <p:cNvSpPr/>
          <p:nvPr/>
        </p:nvSpPr>
        <p:spPr>
          <a:xfrm>
            <a:off x="8784486" y="2257425"/>
            <a:ext cx="911964" cy="1619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9" name="Rectangle 8"/>
          <p:cNvSpPr/>
          <p:nvPr/>
        </p:nvSpPr>
        <p:spPr>
          <a:xfrm>
            <a:off x="8510961" y="1845550"/>
            <a:ext cx="316761" cy="18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4220634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18CE386-772D-4001-A16B-1A26D276B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" y="774163"/>
            <a:ext cx="9505950" cy="1085850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86766ACD-714D-4A9A-9E61-5FEBBF1CC1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8255"/>
            <a:ext cx="12123174" cy="50285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Guichet Unique – Mes brouillons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DA6873-38FB-4185-9146-D0568FC5C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47" y="2113066"/>
            <a:ext cx="5015865" cy="41566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6021E2-5094-4280-966E-608913951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568" y="5107577"/>
            <a:ext cx="1885950" cy="876300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468E308-83DD-4431-A5A5-1CF2DDC4AA48}"/>
              </a:ext>
            </a:extLst>
          </p:cNvPr>
          <p:cNvCxnSpPr>
            <a:cxnSpLocks/>
          </p:cNvCxnSpPr>
          <p:nvPr/>
        </p:nvCxnSpPr>
        <p:spPr>
          <a:xfrm flipH="1">
            <a:off x="5904711" y="5594555"/>
            <a:ext cx="704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8BBCEA03-D2A2-44F7-AC64-D677BEA4349F}"/>
              </a:ext>
            </a:extLst>
          </p:cNvPr>
          <p:cNvSpPr/>
          <p:nvPr/>
        </p:nvSpPr>
        <p:spPr>
          <a:xfrm>
            <a:off x="4071358" y="5257927"/>
            <a:ext cx="1022555" cy="8259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4BB1600-CB76-4D31-AF98-1033090C5493}"/>
              </a:ext>
            </a:extLst>
          </p:cNvPr>
          <p:cNvSpPr/>
          <p:nvPr/>
        </p:nvSpPr>
        <p:spPr>
          <a:xfrm>
            <a:off x="1156147" y="5594555"/>
            <a:ext cx="1399533" cy="315508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AFF010-A050-4660-A222-51A5B8F2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21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90975" y="3494318"/>
            <a:ext cx="885825" cy="1428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37854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1657F4A-57DC-4E0D-911C-273AA00E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57" y="1516762"/>
            <a:ext cx="7934597" cy="30498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7B107A-7C15-4D2E-BCC6-9A3416ECE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35" y="566477"/>
            <a:ext cx="7058025" cy="7143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7D72A2-D3BD-465E-A0DC-677466AF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5" y="4802571"/>
            <a:ext cx="7239000" cy="40957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DAC9AB07-01AB-4371-BF29-9E4273615A57}"/>
              </a:ext>
            </a:extLst>
          </p:cNvPr>
          <p:cNvSpPr/>
          <p:nvPr/>
        </p:nvSpPr>
        <p:spPr>
          <a:xfrm>
            <a:off x="908957" y="2495549"/>
            <a:ext cx="1157326" cy="219076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F2E7190-E9D0-47F8-8E3F-FC28F56D5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949" y="5315061"/>
            <a:ext cx="3988209" cy="1287894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BCF74095-4AE8-4AB7-A708-0BFA12371E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5494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Guichet Unique – Mes dossiers terminés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A35F6A4-E395-4B25-99C1-7BAF6CBFB38C}"/>
              </a:ext>
            </a:extLst>
          </p:cNvPr>
          <p:cNvCxnSpPr>
            <a:cxnSpLocks/>
          </p:cNvCxnSpPr>
          <p:nvPr/>
        </p:nvCxnSpPr>
        <p:spPr>
          <a:xfrm flipV="1">
            <a:off x="7654835" y="2843785"/>
            <a:ext cx="867373" cy="1810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069F9B0-A628-4F1B-9D9A-1038B785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22</a:t>
            </a:fld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DBB0D00-B432-4390-AE4A-7FBB6E709484}"/>
              </a:ext>
            </a:extLst>
          </p:cNvPr>
          <p:cNvSpPr/>
          <p:nvPr/>
        </p:nvSpPr>
        <p:spPr>
          <a:xfrm>
            <a:off x="6934201" y="1569566"/>
            <a:ext cx="1524000" cy="136545"/>
          </a:xfrm>
          <a:prstGeom prst="ellipse">
            <a:avLst/>
          </a:prstGeom>
          <a:solidFill>
            <a:srgbClr val="605CA8"/>
          </a:solidFill>
          <a:ln>
            <a:solidFill>
              <a:srgbClr val="605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6FE1D33-E497-4DCB-84DD-E91A949AC9F0}"/>
              </a:ext>
            </a:extLst>
          </p:cNvPr>
          <p:cNvSpPr txBox="1"/>
          <p:nvPr/>
        </p:nvSpPr>
        <p:spPr>
          <a:xfrm>
            <a:off x="7381875" y="1537810"/>
            <a:ext cx="157372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etude_ABC@guerande.fr</a:t>
            </a:r>
          </a:p>
        </p:txBody>
      </p:sp>
      <p:sp>
        <p:nvSpPr>
          <p:cNvPr id="2" name="Rectangle 1"/>
          <p:cNvSpPr/>
          <p:nvPr/>
        </p:nvSpPr>
        <p:spPr>
          <a:xfrm>
            <a:off x="5229225" y="2714625"/>
            <a:ext cx="685800" cy="129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78216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E03FE-55FE-4DB1-ACE3-11B734A6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Logo ville de Guérande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10427A-98CE-4099-B7E8-DEE6949B3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5D719E-CD1E-4B52-BC33-E624AEB3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18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9A8CF-6662-41C7-9D10-3449A613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756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Compte professionnel – création du compte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2A0992-59C5-49F5-9C24-3CBB6402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1042218"/>
            <a:ext cx="7846140" cy="1074211"/>
          </a:xfrm>
          <a:gradFill flip="none" rotWithShape="1">
            <a:gsLst>
              <a:gs pos="0">
                <a:srgbClr val="FF7C80"/>
              </a:gs>
              <a:gs pos="5000">
                <a:srgbClr val="FF3200">
                  <a:alpha val="46000"/>
                </a:srgbClr>
              </a:gs>
              <a:gs pos="0">
                <a:srgbClr val="FF9900"/>
              </a:gs>
              <a:gs pos="0">
                <a:srgbClr val="FF9966"/>
              </a:gs>
              <a:gs pos="58000">
                <a:srgbClr val="FF7C80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000" dirty="0"/>
              <a:t>Le guichet unique est accessible à l’adresse 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https://cc-paysdepontchateau.geosphere.fr/guichet-unique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DF6D94-687C-48FA-B8CE-146D4FA1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07" y="1799570"/>
            <a:ext cx="3330679" cy="41327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065BDC-0FD2-407A-A080-9D6C13305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075" y="2477114"/>
            <a:ext cx="5648325" cy="25527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6C59573-DDA2-4FAF-97B5-ECB69BD13239}"/>
              </a:ext>
            </a:extLst>
          </p:cNvPr>
          <p:cNvSpPr txBox="1"/>
          <p:nvPr/>
        </p:nvSpPr>
        <p:spPr>
          <a:xfrm>
            <a:off x="830824" y="6136700"/>
            <a:ext cx="966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Pour toutes demandes, questions sur le portail guichet-unique, j’envoie un mail à l’adresse : Adresse mail service urbanisme de la commune</a:t>
            </a:r>
            <a:endParaRPr lang="fr-FR" sz="16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FD75B8-7C06-418C-8196-7BDD4FFC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14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BB15F0A-3E10-444C-9052-FBC489ACA3FA}"/>
              </a:ext>
            </a:extLst>
          </p:cNvPr>
          <p:cNvSpPr txBox="1"/>
          <p:nvPr/>
        </p:nvSpPr>
        <p:spPr>
          <a:xfrm>
            <a:off x="405581" y="626672"/>
            <a:ext cx="10407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2 – Je remplis mes informations et je note mon identifiant de façon à ne pas l’oublier (</a:t>
            </a:r>
            <a:r>
              <a:rPr lang="fr-FR" sz="2000" b="1" u="sng" dirty="0"/>
              <a:t>majuscules et minuscules compris)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464D693-5984-475C-9F3E-C088424A0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27"/>
          <a:stretch/>
        </p:blipFill>
        <p:spPr>
          <a:xfrm>
            <a:off x="1378974" y="1334558"/>
            <a:ext cx="8184126" cy="544417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CE6A8AB-2345-4B5C-9D5C-48E39E65D9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266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Compte professionnel – création du compte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B242288-5CE0-498E-AFA2-FD951604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69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9C38B-FC67-4E6C-B6A5-B7D8FD9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456A6B-8BDA-4DBC-81B1-C681429C4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A64CC8-E356-46DC-B7AE-DF9BD42B9DD1}"/>
              </a:ext>
            </a:extLst>
          </p:cNvPr>
          <p:cNvSpPr txBox="1"/>
          <p:nvPr/>
        </p:nvSpPr>
        <p:spPr>
          <a:xfrm>
            <a:off x="2966884" y="3246792"/>
            <a:ext cx="6150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Compte Professionnel – Création du compte 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08A3A4-ED40-41B2-BF6F-0C965D4EE57E}"/>
              </a:ext>
            </a:extLst>
          </p:cNvPr>
          <p:cNvSpPr txBox="1"/>
          <p:nvPr/>
        </p:nvSpPr>
        <p:spPr>
          <a:xfrm>
            <a:off x="2966884" y="3161297"/>
            <a:ext cx="6150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Compte Professionnel – Création du compte 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3F95FE9-67E1-491A-A78A-D0BC18E5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07" y="3108932"/>
            <a:ext cx="5822185" cy="64013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AD76742-4885-4CB7-B7E8-2D29E1A3741D}"/>
              </a:ext>
            </a:extLst>
          </p:cNvPr>
          <p:cNvSpPr txBox="1"/>
          <p:nvPr/>
        </p:nvSpPr>
        <p:spPr>
          <a:xfrm>
            <a:off x="2907890" y="3246792"/>
            <a:ext cx="6189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Compte Professionnel – Création du compte </a:t>
            </a:r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C10FC62-01AD-4D3F-BBE3-C209D32EB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89" y="739167"/>
            <a:ext cx="11068050" cy="60198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D6D44DF-417B-4807-A46B-7F1034BAD6F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32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Compte professionnel – création du compte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38ED2D-F7BC-475E-8AAF-B036C67A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4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F937FF7-DCCD-4F57-952E-FCEC6F211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23"/>
          <a:stretch/>
        </p:blipFill>
        <p:spPr>
          <a:xfrm>
            <a:off x="459044" y="819353"/>
            <a:ext cx="5204337" cy="29022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3421AB-569C-4D4B-B3F0-5EDF3A0155B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618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Compte professionnel – création du compte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94718D-286D-4432-804A-D64B5453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789"/>
          <a:stretch/>
        </p:blipFill>
        <p:spPr>
          <a:xfrm>
            <a:off x="459043" y="4170176"/>
            <a:ext cx="5941756" cy="12802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AD8831B-5506-4F2F-BFA8-5A8722B22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082" y="5035282"/>
            <a:ext cx="5015346" cy="15818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485DA5C-047E-472C-9DA4-212D47719413}"/>
              </a:ext>
            </a:extLst>
          </p:cNvPr>
          <p:cNvSpPr txBox="1"/>
          <p:nvPr/>
        </p:nvSpPr>
        <p:spPr>
          <a:xfrm>
            <a:off x="2348172" y="4650900"/>
            <a:ext cx="1426079" cy="2154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Adresse email du demandeur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914040-7D7C-49ED-8C3A-3F73F83AF85D}"/>
              </a:ext>
            </a:extLst>
          </p:cNvPr>
          <p:cNvSpPr txBox="1"/>
          <p:nvPr/>
        </p:nvSpPr>
        <p:spPr>
          <a:xfrm>
            <a:off x="7808984" y="5374513"/>
            <a:ext cx="1426079" cy="2154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Adresse email du demandeur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1844822-B945-4710-9015-4AFDFFCC4664}"/>
              </a:ext>
            </a:extLst>
          </p:cNvPr>
          <p:cNvSpPr txBox="1"/>
          <p:nvPr/>
        </p:nvSpPr>
        <p:spPr>
          <a:xfrm>
            <a:off x="419602" y="3798649"/>
            <a:ext cx="612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3- je reçois un courriel dans la messagerie électronique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AE4630-D88C-46D0-95AC-303BB9DF8980}"/>
              </a:ext>
            </a:extLst>
          </p:cNvPr>
          <p:cNvSpPr txBox="1"/>
          <p:nvPr/>
        </p:nvSpPr>
        <p:spPr>
          <a:xfrm>
            <a:off x="6445438" y="4650900"/>
            <a:ext cx="5434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Puis un second courriel si ma demande est acceptée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5D8B364-5B44-496B-A70E-89649A9D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6</a:t>
            </a:fld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AA130A3-C6A0-4870-9EA1-2AB2FDB43E9C}"/>
              </a:ext>
            </a:extLst>
          </p:cNvPr>
          <p:cNvCxnSpPr>
            <a:cxnSpLocks/>
          </p:cNvCxnSpPr>
          <p:nvPr/>
        </p:nvCxnSpPr>
        <p:spPr>
          <a:xfrm flipH="1">
            <a:off x="1990725" y="4743450"/>
            <a:ext cx="3128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AD10F99-F84D-4E9B-AEB9-B77F1F6CC392}"/>
              </a:ext>
            </a:extLst>
          </p:cNvPr>
          <p:cNvCxnSpPr>
            <a:cxnSpLocks/>
          </p:cNvCxnSpPr>
          <p:nvPr/>
        </p:nvCxnSpPr>
        <p:spPr>
          <a:xfrm flipH="1">
            <a:off x="7496175" y="5482235"/>
            <a:ext cx="3128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83395" y="4408064"/>
            <a:ext cx="2007777" cy="2428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Ville de XXX Commune de XXXX</a:t>
            </a:r>
            <a:r>
              <a:rPr lang="fr-FR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8487" y="5242043"/>
            <a:ext cx="1095376" cy="2073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Ville de XXXXXXX</a:t>
            </a:r>
          </a:p>
        </p:txBody>
      </p:sp>
    </p:spTree>
    <p:extLst>
      <p:ext uri="{BB962C8B-B14F-4D97-AF65-F5344CB8AC3E}">
        <p14:creationId xmlns:p14="http://schemas.microsoft.com/office/powerpoint/2010/main" val="161634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9A1B8DD-DBA1-469E-B748-561DDA285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8" y="612915"/>
            <a:ext cx="8954666" cy="15367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029C9CC-DF52-4F1E-B677-F928A2E194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129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Compte professionnel – La connexion sur le portail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989458-23E7-490E-8A22-6566E2674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219" y="2013205"/>
            <a:ext cx="3871045" cy="46653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464103-92FE-48A7-85B0-465294E0AF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539"/>
          <a:stretch/>
        </p:blipFill>
        <p:spPr>
          <a:xfrm>
            <a:off x="1226772" y="2270447"/>
            <a:ext cx="3657601" cy="1451251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DCFBEDF-ED0D-4D59-947D-9B341B791C2C}"/>
              </a:ext>
            </a:extLst>
          </p:cNvPr>
          <p:cNvCxnSpPr>
            <a:cxnSpLocks/>
          </p:cNvCxnSpPr>
          <p:nvPr/>
        </p:nvCxnSpPr>
        <p:spPr>
          <a:xfrm>
            <a:off x="3145536" y="3549952"/>
            <a:ext cx="2284213" cy="1116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0BB7B501-CCD2-45CD-B3AF-581CB658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7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438274" y="3454702"/>
            <a:ext cx="1114425" cy="190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/>
              <a:t>MOEABC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95925" y="4538301"/>
            <a:ext cx="120015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MOEABC</a:t>
            </a:r>
          </a:p>
        </p:txBody>
      </p:sp>
    </p:spTree>
    <p:extLst>
      <p:ext uri="{BB962C8B-B14F-4D97-AF65-F5344CB8AC3E}">
        <p14:creationId xmlns:p14="http://schemas.microsoft.com/office/powerpoint/2010/main" val="207488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A2C98CC-8952-482B-9550-3A6AB9DC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66916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La page d’accueil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7CF9B1-2B1C-44DF-B330-854E231E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72" y="1496958"/>
            <a:ext cx="9915482" cy="5334769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A5C077E-FAE4-431B-97E3-18EE8895A400}"/>
              </a:ext>
            </a:extLst>
          </p:cNvPr>
          <p:cNvSpPr/>
          <p:nvPr/>
        </p:nvSpPr>
        <p:spPr>
          <a:xfrm>
            <a:off x="9983443" y="1489146"/>
            <a:ext cx="367511" cy="369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1FF073B-4490-40DB-8648-BE9A16F24F5D}"/>
              </a:ext>
            </a:extLst>
          </p:cNvPr>
          <p:cNvSpPr/>
          <p:nvPr/>
        </p:nvSpPr>
        <p:spPr>
          <a:xfrm>
            <a:off x="1967315" y="4289087"/>
            <a:ext cx="2557441" cy="444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8997A2D-CBDD-4088-B1E8-FC370E9A594C}"/>
              </a:ext>
            </a:extLst>
          </p:cNvPr>
          <p:cNvSpPr/>
          <p:nvPr/>
        </p:nvSpPr>
        <p:spPr>
          <a:xfrm>
            <a:off x="6849718" y="1451508"/>
            <a:ext cx="1050065" cy="369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9FC984F-05CD-478A-8890-4C376F6C17CE}"/>
              </a:ext>
            </a:extLst>
          </p:cNvPr>
          <p:cNvSpPr/>
          <p:nvPr/>
        </p:nvSpPr>
        <p:spPr>
          <a:xfrm>
            <a:off x="1931561" y="1459855"/>
            <a:ext cx="367511" cy="369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0F7A85-83D7-403A-9BAB-83CA56D98289}"/>
              </a:ext>
            </a:extLst>
          </p:cNvPr>
          <p:cNvSpPr txBox="1"/>
          <p:nvPr/>
        </p:nvSpPr>
        <p:spPr>
          <a:xfrm>
            <a:off x="7911919" y="964164"/>
            <a:ext cx="3602736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b="1" dirty="0"/>
              <a:t>Adresse email de la structure </a:t>
            </a:r>
            <a:r>
              <a:rPr lang="fr-FR" sz="1100" dirty="0"/>
              <a:t>et informations du compte</a:t>
            </a:r>
          </a:p>
          <a:p>
            <a:r>
              <a:rPr lang="fr-FR" sz="1100" dirty="0"/>
              <a:t>Par exemple : etude_ABC@Ponchateau.fr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A5FD4BA-D9ED-458A-9663-8532D89A0FD5}"/>
              </a:ext>
            </a:extLst>
          </p:cNvPr>
          <p:cNvCxnSpPr>
            <a:cxnSpLocks/>
          </p:cNvCxnSpPr>
          <p:nvPr/>
        </p:nvCxnSpPr>
        <p:spPr>
          <a:xfrm flipH="1">
            <a:off x="9390888" y="1342793"/>
            <a:ext cx="82297" cy="293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A6954E0C-9BAF-4ECD-87D3-34B4ED1B240C}"/>
              </a:ext>
            </a:extLst>
          </p:cNvPr>
          <p:cNvSpPr txBox="1"/>
          <p:nvPr/>
        </p:nvSpPr>
        <p:spPr>
          <a:xfrm>
            <a:off x="2215508" y="957231"/>
            <a:ext cx="2103120" cy="261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Déplier ou replier </a:t>
            </a:r>
            <a:r>
              <a:rPr lang="fr-FR" sz="1100" b="1" dirty="0"/>
              <a:t>le bandeau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2D371BD-F270-4D6F-BF37-80B29A74B687}"/>
              </a:ext>
            </a:extLst>
          </p:cNvPr>
          <p:cNvCxnSpPr>
            <a:cxnSpLocks/>
          </p:cNvCxnSpPr>
          <p:nvPr/>
        </p:nvCxnSpPr>
        <p:spPr>
          <a:xfrm flipH="1">
            <a:off x="2308000" y="1251404"/>
            <a:ext cx="813042" cy="200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770C8143-DB05-42DB-BE19-C5577436ABB3}"/>
              </a:ext>
            </a:extLst>
          </p:cNvPr>
          <p:cNvSpPr txBox="1"/>
          <p:nvPr/>
        </p:nvSpPr>
        <p:spPr>
          <a:xfrm>
            <a:off x="5079464" y="4309222"/>
            <a:ext cx="2359561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Accès rapide aux derniers dossiers déposés en cours d’instruction</a:t>
            </a:r>
            <a:endParaRPr lang="fr-FR" sz="1100" b="1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8742907-8FE5-4091-8A84-6A27A898F224}"/>
              </a:ext>
            </a:extLst>
          </p:cNvPr>
          <p:cNvCxnSpPr>
            <a:cxnSpLocks/>
          </p:cNvCxnSpPr>
          <p:nvPr/>
        </p:nvCxnSpPr>
        <p:spPr>
          <a:xfrm flipH="1">
            <a:off x="4649786" y="4511253"/>
            <a:ext cx="385510" cy="15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E14CE381-6787-47C2-A155-7A60169FDDEE}"/>
              </a:ext>
            </a:extLst>
          </p:cNvPr>
          <p:cNvSpPr txBox="1"/>
          <p:nvPr/>
        </p:nvSpPr>
        <p:spPr>
          <a:xfrm>
            <a:off x="659057" y="968269"/>
            <a:ext cx="903066" cy="261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b="1" dirty="0"/>
              <a:t>Le bandeau 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AD5D06D-7712-4466-8947-61541C2BBCF3}"/>
              </a:ext>
            </a:extLst>
          </p:cNvPr>
          <p:cNvCxnSpPr>
            <a:cxnSpLocks/>
          </p:cNvCxnSpPr>
          <p:nvPr/>
        </p:nvCxnSpPr>
        <p:spPr>
          <a:xfrm flipH="1">
            <a:off x="1091640" y="1291300"/>
            <a:ext cx="1" cy="168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3AA1284D-90F4-43C3-8DFE-A42ACA024C25}"/>
              </a:ext>
            </a:extLst>
          </p:cNvPr>
          <p:cNvSpPr txBox="1"/>
          <p:nvPr/>
        </p:nvSpPr>
        <p:spPr>
          <a:xfrm>
            <a:off x="5601027" y="951862"/>
            <a:ext cx="210312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Accès aux</a:t>
            </a:r>
            <a:r>
              <a:rPr lang="fr-FR" sz="1100" b="1" dirty="0"/>
              <a:t> données communales </a:t>
            </a:r>
            <a:r>
              <a:rPr lang="fr-FR" sz="1100" dirty="0"/>
              <a:t>grâce à la carte</a:t>
            </a:r>
            <a:endParaRPr lang="fr-FR" sz="1100" b="1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D685F98-C125-4770-B070-AF317E1FA8AD}"/>
              </a:ext>
            </a:extLst>
          </p:cNvPr>
          <p:cNvCxnSpPr>
            <a:cxnSpLocks/>
          </p:cNvCxnSpPr>
          <p:nvPr/>
        </p:nvCxnSpPr>
        <p:spPr>
          <a:xfrm>
            <a:off x="6708230" y="1229979"/>
            <a:ext cx="169977" cy="221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9DE47CB2-86AF-4B34-9CEE-DB4609D2C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682" y="1841914"/>
            <a:ext cx="1661304" cy="76968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59A0FAFE-6933-4D5F-BEA4-5969FF1BAA3B}"/>
              </a:ext>
            </a:extLst>
          </p:cNvPr>
          <p:cNvSpPr/>
          <p:nvPr/>
        </p:nvSpPr>
        <p:spPr>
          <a:xfrm>
            <a:off x="8085640" y="1413870"/>
            <a:ext cx="1711946" cy="444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6F7ECCF-C39E-4E3C-A776-D88838EC768B}"/>
              </a:ext>
            </a:extLst>
          </p:cNvPr>
          <p:cNvSpPr/>
          <p:nvPr/>
        </p:nvSpPr>
        <p:spPr>
          <a:xfrm>
            <a:off x="3282049" y="2512796"/>
            <a:ext cx="2796022" cy="331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8652530-C107-4BB0-8CFE-F519EA64DAFE}"/>
              </a:ext>
            </a:extLst>
          </p:cNvPr>
          <p:cNvSpPr txBox="1"/>
          <p:nvPr/>
        </p:nvSpPr>
        <p:spPr>
          <a:xfrm>
            <a:off x="10899095" y="1489146"/>
            <a:ext cx="521662" cy="261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Aide</a:t>
            </a:r>
            <a:endParaRPr lang="fr-FR" sz="1100" b="1" dirty="0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2152DF7-A9A7-4F42-BE6B-2A6B161E6661}"/>
              </a:ext>
            </a:extLst>
          </p:cNvPr>
          <p:cNvCxnSpPr>
            <a:cxnSpLocks/>
          </p:cNvCxnSpPr>
          <p:nvPr/>
        </p:nvCxnSpPr>
        <p:spPr>
          <a:xfrm flipH="1">
            <a:off x="10430753" y="1636036"/>
            <a:ext cx="3971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2E0F82A3-2AFA-4386-A129-62EEA67356EF}"/>
              </a:ext>
            </a:extLst>
          </p:cNvPr>
          <p:cNvSpPr/>
          <p:nvPr/>
        </p:nvSpPr>
        <p:spPr>
          <a:xfrm>
            <a:off x="435472" y="1500184"/>
            <a:ext cx="1523438" cy="52944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608453C3-404A-45F3-B8FA-FDA6551BF635}"/>
              </a:ext>
            </a:extLst>
          </p:cNvPr>
          <p:cNvSpPr/>
          <p:nvPr/>
        </p:nvSpPr>
        <p:spPr>
          <a:xfrm>
            <a:off x="500644" y="4289087"/>
            <a:ext cx="1340401" cy="579655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7282FA67-4A4D-438F-8121-33D0AFC7FD9D}"/>
              </a:ext>
            </a:extLst>
          </p:cNvPr>
          <p:cNvSpPr/>
          <p:nvPr/>
        </p:nvSpPr>
        <p:spPr>
          <a:xfrm>
            <a:off x="471711" y="3444236"/>
            <a:ext cx="1340401" cy="579655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8DDBDCE7-061C-444F-81B8-BD3DDD59D36C}"/>
              </a:ext>
            </a:extLst>
          </p:cNvPr>
          <p:cNvSpPr/>
          <p:nvPr/>
        </p:nvSpPr>
        <p:spPr>
          <a:xfrm>
            <a:off x="471710" y="2543208"/>
            <a:ext cx="1340401" cy="579655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space réservé du numéro de diapositive 65">
            <a:extLst>
              <a:ext uri="{FF2B5EF4-FFF2-40B4-BE49-F238E27FC236}">
                <a16:creationId xmlns:a16="http://schemas.microsoft.com/office/drawing/2014/main" id="{4FB9F2F4-74A7-4573-8431-34514F23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8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995148" y="2244436"/>
            <a:ext cx="1755442" cy="2683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Ville de XXX/Commune de XXXX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405" y="3298498"/>
            <a:ext cx="4111671" cy="9372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VILLE DE XXXXX/COMMUNE DE XXXX</a:t>
            </a:r>
          </a:p>
        </p:txBody>
      </p:sp>
      <p:sp>
        <p:nvSpPr>
          <p:cNvPr id="8" name="Ellipse 7"/>
          <p:cNvSpPr/>
          <p:nvPr/>
        </p:nvSpPr>
        <p:spPr>
          <a:xfrm rot="10800000" flipV="1">
            <a:off x="3022524" y="2592956"/>
            <a:ext cx="3048063" cy="226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Guichet unique de  la Ville/Commune de XXXX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93218" y="3187897"/>
            <a:ext cx="2103806" cy="2212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/>
              <a:t>Adresse service urbanisme de la commune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5541" y="5622203"/>
            <a:ext cx="642796" cy="162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/>
              <a:t>XXXXX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298817" y="5586012"/>
            <a:ext cx="642796" cy="162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164715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A2F9C43-3002-4DDF-9E16-BC42EEA23156}"/>
              </a:ext>
            </a:extLst>
          </p:cNvPr>
          <p:cNvSpPr txBox="1"/>
          <p:nvPr/>
        </p:nvSpPr>
        <p:spPr>
          <a:xfrm>
            <a:off x="383459" y="6382803"/>
            <a:ext cx="1051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 guichet ne permet pas de déposer des pièces complémentaires pour des dossiers qui n’ont pas été initialement déposés via ce service.</a:t>
            </a:r>
            <a:endParaRPr lang="fr-FR" sz="14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756278F-3E3A-4DC0-8511-CD9CD7AE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66916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Saisie d’un dossier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1DDF6C-3334-411E-BFBB-FC09D6117546}"/>
              </a:ext>
            </a:extLst>
          </p:cNvPr>
          <p:cNvSpPr txBox="1"/>
          <p:nvPr/>
        </p:nvSpPr>
        <p:spPr>
          <a:xfrm>
            <a:off x="383459" y="1561926"/>
            <a:ext cx="1168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Je clique sur Nouveau dossier et sélectionne dans les listes déroulantes les éléments de mon choix.</a:t>
            </a:r>
          </a:p>
          <a:p>
            <a:r>
              <a:rPr lang="fr-FR" sz="1400" i="1" dirty="0"/>
              <a:t>Je veille à ce que l’objet de la demande soit cohérent avec le </a:t>
            </a:r>
            <a:r>
              <a:rPr lang="fr-FR" sz="1400" i="1" dirty="0" err="1"/>
              <a:t>cerfa</a:t>
            </a:r>
            <a:r>
              <a:rPr lang="fr-FR" sz="1400" i="1" dirty="0"/>
              <a:t> choisi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57BF688-C24E-4F09-BBDF-7AC7F09E9CDB}"/>
              </a:ext>
            </a:extLst>
          </p:cNvPr>
          <p:cNvGrpSpPr/>
          <p:nvPr/>
        </p:nvGrpSpPr>
        <p:grpSpPr>
          <a:xfrm>
            <a:off x="383459" y="2085146"/>
            <a:ext cx="8513653" cy="4223473"/>
            <a:chOff x="255638" y="1523705"/>
            <a:chExt cx="8755012" cy="4448061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10CFB75A-DB36-44D4-AA8D-FD30C5A2D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638" y="1523705"/>
              <a:ext cx="8755012" cy="4448061"/>
            </a:xfrm>
            <a:prstGeom prst="rect">
              <a:avLst/>
            </a:prstGeom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1460277-B82E-42A5-BD4D-AE83355A5563}"/>
                </a:ext>
              </a:extLst>
            </p:cNvPr>
            <p:cNvSpPr/>
            <p:nvPr/>
          </p:nvSpPr>
          <p:spPr>
            <a:xfrm>
              <a:off x="3944187" y="5291474"/>
              <a:ext cx="989763" cy="4701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2BEF590-4F37-4423-A5BF-D04B1456B798}"/>
                </a:ext>
              </a:extLst>
            </p:cNvPr>
            <p:cNvSpPr/>
            <p:nvPr/>
          </p:nvSpPr>
          <p:spPr>
            <a:xfrm>
              <a:off x="1790218" y="3808432"/>
              <a:ext cx="929936" cy="2666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61F13EA-4720-4E98-B4CF-F2EDC8E81EA8}"/>
                </a:ext>
              </a:extLst>
            </p:cNvPr>
            <p:cNvSpPr/>
            <p:nvPr/>
          </p:nvSpPr>
          <p:spPr>
            <a:xfrm>
              <a:off x="255638" y="4153149"/>
              <a:ext cx="1033175" cy="29502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8CF45B8-0102-4F85-9824-A3571879AC29}"/>
                </a:ext>
              </a:extLst>
            </p:cNvPr>
            <p:cNvSpPr/>
            <p:nvPr/>
          </p:nvSpPr>
          <p:spPr>
            <a:xfrm>
              <a:off x="1790218" y="4300662"/>
              <a:ext cx="929936" cy="2666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10BAD0A-181A-4313-9B1B-AE38FF20FC8E}"/>
                </a:ext>
              </a:extLst>
            </p:cNvPr>
            <p:cNvSpPr/>
            <p:nvPr/>
          </p:nvSpPr>
          <p:spPr>
            <a:xfrm>
              <a:off x="1790219" y="4829887"/>
              <a:ext cx="929936" cy="2666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06B96101-6EFD-49A3-A3F5-C84521884FA9}"/>
              </a:ext>
            </a:extLst>
          </p:cNvPr>
          <p:cNvSpPr txBox="1"/>
          <p:nvPr/>
        </p:nvSpPr>
        <p:spPr>
          <a:xfrm>
            <a:off x="190953" y="823262"/>
            <a:ext cx="101961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400" dirty="0"/>
              <a:t>Les dossiers de demande d’autorisation d’urbanisme peuvent être déposés sous format dématérialisé : </a:t>
            </a:r>
          </a:p>
          <a:p>
            <a:pPr marL="0" indent="0">
              <a:buNone/>
            </a:pPr>
            <a:r>
              <a:rPr lang="fr-FR" sz="1400" dirty="0"/>
              <a:t>Permis de construire (PC) , Permis d’aménager (PA),  Déclaration Préalable (DP), Permis de démolir (PD), Certificat d’urbanisme (CU), Déclaration d’intention d’aliéner (DIA), Certificat de Numérotage (CN)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C03790-D052-48B4-B56F-A641CC1B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2D1E-2C5A-4D24-AD7E-11854A5980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296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675</Words>
  <Application>Microsoft Office PowerPoint</Application>
  <PresentationFormat>Grand écran</PresentationFormat>
  <Paragraphs>131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Apple Chancery</vt:lpstr>
      <vt:lpstr>Arial</vt:lpstr>
      <vt:lpstr>Calibri</vt:lpstr>
      <vt:lpstr>Calibri Light</vt:lpstr>
      <vt:lpstr>Century Gothic</vt:lpstr>
      <vt:lpstr>cookies&amp;milk</vt:lpstr>
      <vt:lpstr>Source Sans Pro</vt:lpstr>
      <vt:lpstr>Wingdings</vt:lpstr>
      <vt:lpstr>Thème Office</vt:lpstr>
      <vt:lpstr>GUIDE D’UTILISATION des démarches d’Urbanisme en ligne pour les professionnels </vt:lpstr>
      <vt:lpstr>Présentation PowerPoint</vt:lpstr>
      <vt:lpstr>Compte professionnel – création du compte</vt:lpstr>
      <vt:lpstr>Présentation PowerPoint</vt:lpstr>
      <vt:lpstr>Présentation PowerPoint</vt:lpstr>
      <vt:lpstr>Présentation PowerPoint</vt:lpstr>
      <vt:lpstr>Présentation PowerPoint</vt:lpstr>
      <vt:lpstr>La page d’accueil </vt:lpstr>
      <vt:lpstr>Saisie d’un dossier </vt:lpstr>
      <vt:lpstr>Saisie d’un dossier </vt:lpstr>
      <vt:lpstr>Saisie d’un dossier </vt:lpstr>
      <vt:lpstr>Saisie d’un dossier – Pièces numériques</vt:lpstr>
      <vt:lpstr>Saisie d’un dossier – Transmission du dossier</vt:lpstr>
      <vt:lpstr>Saisie d’un dossier – Transmission du dossier</vt:lpstr>
      <vt:lpstr>Présentation PowerPoint</vt:lpstr>
      <vt:lpstr>Saisie d’un dossier – Accusé de Réception Electronique</vt:lpstr>
      <vt:lpstr>Guichet Unique – le dépôt rapide</vt:lpstr>
      <vt:lpstr>Guichet Unique – le dépôt rapide</vt:lpstr>
      <vt:lpstr>Guichet Unique – Les autres menus</vt:lpstr>
      <vt:lpstr>Présentation PowerPoint</vt:lpstr>
      <vt:lpstr>Guichet Unique – Mes brouillons</vt:lpstr>
      <vt:lpstr>Guichet Unique – Mes dossiers terminés</vt:lpstr>
      <vt:lpstr>Logo ville de Guérande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d’utilisation des démarches en ligne pour les professionnels</dc:title>
  <dc:creator>David CORBILLE</dc:creator>
  <cp:lastModifiedBy>Laurence BERTHO</cp:lastModifiedBy>
  <cp:revision>39</cp:revision>
  <cp:lastPrinted>2021-11-25T15:28:13Z</cp:lastPrinted>
  <dcterms:created xsi:type="dcterms:W3CDTF">2020-11-16T10:15:55Z</dcterms:created>
  <dcterms:modified xsi:type="dcterms:W3CDTF">2021-12-16T17:11:33Z</dcterms:modified>
</cp:coreProperties>
</file>